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8" r:id="rId1"/>
  </p:sldMasterIdLst>
  <p:sldIdLst>
    <p:sldId id="256" r:id="rId2"/>
    <p:sldId id="257" r:id="rId3"/>
    <p:sldId id="258" r:id="rId4"/>
    <p:sldId id="259" r:id="rId5"/>
    <p:sldId id="260" r:id="rId6"/>
    <p:sldId id="262" r:id="rId7"/>
    <p:sldId id="261" r:id="rId8"/>
    <p:sldId id="263" r:id="rId9"/>
    <p:sldId id="264" r:id="rId10"/>
    <p:sldId id="266" r:id="rId11"/>
    <p:sldId id="268" r:id="rId12"/>
    <p:sldId id="267" r:id="rId13"/>
    <p:sldId id="286" r:id="rId14"/>
    <p:sldId id="265" r:id="rId15"/>
  </p:sldIdLst>
  <p:sldSz cx="9906000" cy="6858000" type="A4"/>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83" autoAdjust="0"/>
    <p:restoredTop sz="94660"/>
  </p:normalViewPr>
  <p:slideViewPr>
    <p:cSldViewPr>
      <p:cViewPr varScale="1">
        <p:scale>
          <a:sx n="87" d="100"/>
          <a:sy n="87" d="100"/>
        </p:scale>
        <p:origin x="-1114" y="-86"/>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2130434"/>
            <a:ext cx="84201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485900" y="3886200"/>
            <a:ext cx="69342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0B316C76-F1A5-4352-887C-3B610E10BB01}" type="datetimeFigureOut">
              <a:rPr lang="en-IN" smtClean="0"/>
              <a:t>09-06-2024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403A93-1CF1-4BB5-B0BA-C8AAF0628444}" type="slidenum">
              <a:rPr lang="en-IN" smtClean="0"/>
              <a:t>‹#›</a:t>
            </a:fld>
            <a:endParaRPr lang="en-IN"/>
          </a:p>
        </p:txBody>
      </p:sp>
    </p:spTree>
    <p:extLst>
      <p:ext uri="{BB962C8B-B14F-4D97-AF65-F5344CB8AC3E}">
        <p14:creationId xmlns:p14="http://schemas.microsoft.com/office/powerpoint/2010/main" val="325496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0B316C76-F1A5-4352-887C-3B610E10BB01}" type="datetimeFigureOut">
              <a:rPr lang="en-IN" smtClean="0"/>
              <a:t>09-06-2024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403A93-1CF1-4BB5-B0BA-C8AAF0628444}" type="slidenum">
              <a:rPr lang="en-IN" smtClean="0"/>
              <a:t>‹#›</a:t>
            </a:fld>
            <a:endParaRPr lang="en-IN"/>
          </a:p>
        </p:txBody>
      </p:sp>
    </p:spTree>
    <p:extLst>
      <p:ext uri="{BB962C8B-B14F-4D97-AF65-F5344CB8AC3E}">
        <p14:creationId xmlns:p14="http://schemas.microsoft.com/office/powerpoint/2010/main" val="1059597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780337" y="274647"/>
            <a:ext cx="2414588"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536578" y="274647"/>
            <a:ext cx="7078663"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0B316C76-F1A5-4352-887C-3B610E10BB01}" type="datetimeFigureOut">
              <a:rPr lang="en-IN" smtClean="0"/>
              <a:t>09-06-2024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403A93-1CF1-4BB5-B0BA-C8AAF0628444}" type="slidenum">
              <a:rPr lang="en-IN" smtClean="0"/>
              <a:t>‹#›</a:t>
            </a:fld>
            <a:endParaRPr lang="en-IN"/>
          </a:p>
        </p:txBody>
      </p:sp>
    </p:spTree>
    <p:extLst>
      <p:ext uri="{BB962C8B-B14F-4D97-AF65-F5344CB8AC3E}">
        <p14:creationId xmlns:p14="http://schemas.microsoft.com/office/powerpoint/2010/main" val="685065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0B316C76-F1A5-4352-887C-3B610E10BB01}" type="datetimeFigureOut">
              <a:rPr lang="en-IN" smtClean="0"/>
              <a:t>09-06-2024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403A93-1CF1-4BB5-B0BA-C8AAF0628444}" type="slidenum">
              <a:rPr lang="en-IN" smtClean="0"/>
              <a:t>‹#›</a:t>
            </a:fld>
            <a:endParaRPr lang="en-IN"/>
          </a:p>
        </p:txBody>
      </p:sp>
    </p:spTree>
    <p:extLst>
      <p:ext uri="{BB962C8B-B14F-4D97-AF65-F5344CB8AC3E}">
        <p14:creationId xmlns:p14="http://schemas.microsoft.com/office/powerpoint/2010/main" val="332178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82506" y="4406909"/>
            <a:ext cx="84201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82506" y="2906713"/>
            <a:ext cx="84201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B316C76-F1A5-4352-887C-3B610E10BB01}" type="datetimeFigureOut">
              <a:rPr lang="en-IN" smtClean="0"/>
              <a:t>09-06-2024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F403A93-1CF1-4BB5-B0BA-C8AAF0628444}" type="slidenum">
              <a:rPr lang="en-IN" smtClean="0"/>
              <a:t>‹#›</a:t>
            </a:fld>
            <a:endParaRPr lang="en-IN"/>
          </a:p>
        </p:txBody>
      </p:sp>
    </p:spTree>
    <p:extLst>
      <p:ext uri="{BB962C8B-B14F-4D97-AF65-F5344CB8AC3E}">
        <p14:creationId xmlns:p14="http://schemas.microsoft.com/office/powerpoint/2010/main" val="14685656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536575" y="1600206"/>
            <a:ext cx="474662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5448300" y="1600206"/>
            <a:ext cx="474662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0B316C76-F1A5-4352-887C-3B610E10BB01}" type="datetimeFigureOut">
              <a:rPr lang="en-IN" smtClean="0"/>
              <a:t>09-06-2024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F403A93-1CF1-4BB5-B0BA-C8AAF0628444}" type="slidenum">
              <a:rPr lang="en-IN" smtClean="0"/>
              <a:t>‹#›</a:t>
            </a:fld>
            <a:endParaRPr lang="en-IN"/>
          </a:p>
        </p:txBody>
      </p:sp>
    </p:spTree>
    <p:extLst>
      <p:ext uri="{BB962C8B-B14F-4D97-AF65-F5344CB8AC3E}">
        <p14:creationId xmlns:p14="http://schemas.microsoft.com/office/powerpoint/2010/main" val="238544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95300" y="1535113"/>
            <a:ext cx="437687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95300" y="2174875"/>
            <a:ext cx="437687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5032115" y="1535113"/>
            <a:ext cx="437859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32115" y="2174875"/>
            <a:ext cx="437859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0B316C76-F1A5-4352-887C-3B610E10BB01}" type="datetimeFigureOut">
              <a:rPr lang="en-IN" smtClean="0"/>
              <a:t>09-06-2024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F403A93-1CF1-4BB5-B0BA-C8AAF0628444}" type="slidenum">
              <a:rPr lang="en-IN" smtClean="0"/>
              <a:t>‹#›</a:t>
            </a:fld>
            <a:endParaRPr lang="en-IN"/>
          </a:p>
        </p:txBody>
      </p:sp>
    </p:spTree>
    <p:extLst>
      <p:ext uri="{BB962C8B-B14F-4D97-AF65-F5344CB8AC3E}">
        <p14:creationId xmlns:p14="http://schemas.microsoft.com/office/powerpoint/2010/main" val="2941858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0B316C76-F1A5-4352-887C-3B610E10BB01}" type="datetimeFigureOut">
              <a:rPr lang="en-IN" smtClean="0"/>
              <a:t>09-06-2024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F403A93-1CF1-4BB5-B0BA-C8AAF0628444}" type="slidenum">
              <a:rPr lang="en-IN" smtClean="0"/>
              <a:t>‹#›</a:t>
            </a:fld>
            <a:endParaRPr lang="en-IN"/>
          </a:p>
        </p:txBody>
      </p:sp>
    </p:spTree>
    <p:extLst>
      <p:ext uri="{BB962C8B-B14F-4D97-AF65-F5344CB8AC3E}">
        <p14:creationId xmlns:p14="http://schemas.microsoft.com/office/powerpoint/2010/main" val="1780906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316C76-F1A5-4352-887C-3B610E10BB01}" type="datetimeFigureOut">
              <a:rPr lang="en-IN" smtClean="0"/>
              <a:t>09-06-2024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F403A93-1CF1-4BB5-B0BA-C8AAF0628444}" type="slidenum">
              <a:rPr lang="en-IN" smtClean="0"/>
              <a:t>‹#›</a:t>
            </a:fld>
            <a:endParaRPr lang="en-IN"/>
          </a:p>
        </p:txBody>
      </p:sp>
    </p:spTree>
    <p:extLst>
      <p:ext uri="{BB962C8B-B14F-4D97-AF65-F5344CB8AC3E}">
        <p14:creationId xmlns:p14="http://schemas.microsoft.com/office/powerpoint/2010/main" val="1418165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95300" y="273050"/>
            <a:ext cx="3259006"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872972" y="273059"/>
            <a:ext cx="5537729"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95300" y="1435103"/>
            <a:ext cx="3259006"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316C76-F1A5-4352-887C-3B610E10BB01}" type="datetimeFigureOut">
              <a:rPr lang="en-IN" smtClean="0"/>
              <a:t>09-06-2024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F403A93-1CF1-4BB5-B0BA-C8AAF0628444}" type="slidenum">
              <a:rPr lang="en-IN" smtClean="0"/>
              <a:t>‹#›</a:t>
            </a:fld>
            <a:endParaRPr lang="en-IN"/>
          </a:p>
        </p:txBody>
      </p:sp>
    </p:spTree>
    <p:extLst>
      <p:ext uri="{BB962C8B-B14F-4D97-AF65-F5344CB8AC3E}">
        <p14:creationId xmlns:p14="http://schemas.microsoft.com/office/powerpoint/2010/main" val="469567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645" y="4800600"/>
            <a:ext cx="59436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941645" y="612775"/>
            <a:ext cx="59436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941645" y="5367338"/>
            <a:ext cx="59436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316C76-F1A5-4352-887C-3B610E10BB01}" type="datetimeFigureOut">
              <a:rPr lang="en-IN" smtClean="0"/>
              <a:t>09-06-2024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F403A93-1CF1-4BB5-B0BA-C8AAF0628444}" type="slidenum">
              <a:rPr lang="en-IN" smtClean="0"/>
              <a:t>‹#›</a:t>
            </a:fld>
            <a:endParaRPr lang="en-IN"/>
          </a:p>
        </p:txBody>
      </p:sp>
    </p:spTree>
    <p:extLst>
      <p:ext uri="{BB962C8B-B14F-4D97-AF65-F5344CB8AC3E}">
        <p14:creationId xmlns:p14="http://schemas.microsoft.com/office/powerpoint/2010/main" val="35175485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5300" y="274638"/>
            <a:ext cx="89154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95300" y="1600206"/>
            <a:ext cx="89154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95300" y="6356359"/>
            <a:ext cx="2311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316C76-F1A5-4352-887C-3B610E10BB01}" type="datetimeFigureOut">
              <a:rPr lang="en-IN" smtClean="0"/>
              <a:t>09-06-2024</a:t>
            </a:fld>
            <a:endParaRPr lang="en-IN"/>
          </a:p>
        </p:txBody>
      </p:sp>
      <p:sp>
        <p:nvSpPr>
          <p:cNvPr id="5" name="Footer Placeholder 4"/>
          <p:cNvSpPr>
            <a:spLocks noGrp="1"/>
          </p:cNvSpPr>
          <p:nvPr>
            <p:ph type="ftr" sz="quarter" idx="3"/>
          </p:nvPr>
        </p:nvSpPr>
        <p:spPr>
          <a:xfrm>
            <a:off x="3384550" y="6356359"/>
            <a:ext cx="31369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7099300" y="6356359"/>
            <a:ext cx="2311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403A93-1CF1-4BB5-B0BA-C8AAF0628444}" type="slidenum">
              <a:rPr lang="en-IN" smtClean="0"/>
              <a:t>‹#›</a:t>
            </a:fld>
            <a:endParaRPr lang="en-IN"/>
          </a:p>
        </p:txBody>
      </p:sp>
    </p:spTree>
    <p:extLst>
      <p:ext uri="{BB962C8B-B14F-4D97-AF65-F5344CB8AC3E}">
        <p14:creationId xmlns:p14="http://schemas.microsoft.com/office/powerpoint/2010/main" val="3093449677"/>
      </p:ext>
    </p:extLst>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403581" y="1124744"/>
            <a:ext cx="6788327" cy="1569660"/>
          </a:xfrm>
          <a:prstGeom prst="rect">
            <a:avLst/>
          </a:prstGeom>
          <a:noFill/>
        </p:spPr>
        <p:txBody>
          <a:bodyPr wrap="square" lIns="91440" tIns="45720" rIns="91440" bIns="45720">
            <a:spAutoFit/>
          </a:bodyPr>
          <a:lstStyle/>
          <a:p>
            <a:pPr algn="ctr"/>
            <a:r>
              <a:rPr lang="en-IN" sz="4800" b="1" dirty="0" smtClean="0">
                <a:ln w="900" cmpd="sng">
                  <a:solidFill>
                    <a:schemeClr val="accent1">
                      <a:satMod val="190000"/>
                      <a:alpha val="55000"/>
                    </a:schemeClr>
                  </a:solidFill>
                  <a:prstDash val="solid"/>
                </a:ln>
                <a:solidFill>
                  <a:schemeClr val="accent1">
                    <a:satMod val="200000"/>
                    <a:tint val="3000"/>
                  </a:schemeClr>
                </a:solidFill>
                <a:effectLst>
                  <a:innerShdw blurRad="101600" dist="76200" dir="5400000">
                    <a:schemeClr val="accent1">
                      <a:satMod val="190000"/>
                      <a:tint val="100000"/>
                      <a:alpha val="74000"/>
                    </a:schemeClr>
                  </a:innerShdw>
                </a:effectLst>
              </a:rPr>
              <a:t>Student-Teacher Booking </a:t>
            </a:r>
            <a:r>
              <a:rPr lang="en-IN" sz="4800" b="1" dirty="0" smtClean="0">
                <a:ln w="900" cmpd="sng">
                  <a:solidFill>
                    <a:schemeClr val="accent1">
                      <a:satMod val="190000"/>
                      <a:alpha val="55000"/>
                    </a:schemeClr>
                  </a:solidFill>
                  <a:prstDash val="solid"/>
                </a:ln>
                <a:solidFill>
                  <a:schemeClr val="accent1">
                    <a:satMod val="200000"/>
                    <a:tint val="3000"/>
                  </a:schemeClr>
                </a:solidFill>
                <a:effectLst>
                  <a:innerShdw blurRad="101600" dist="76200" dir="5400000">
                    <a:schemeClr val="accent1">
                      <a:satMod val="190000"/>
                      <a:tint val="100000"/>
                      <a:alpha val="74000"/>
                    </a:schemeClr>
                  </a:innerShdw>
                </a:effectLst>
              </a:rPr>
              <a:t>Appointment</a:t>
            </a:r>
          </a:p>
        </p:txBody>
      </p:sp>
      <p:sp>
        <p:nvSpPr>
          <p:cNvPr id="9" name="Rectangle 8"/>
          <p:cNvSpPr/>
          <p:nvPr/>
        </p:nvSpPr>
        <p:spPr>
          <a:xfrm>
            <a:off x="2795369" y="4414191"/>
            <a:ext cx="4004750" cy="1323439"/>
          </a:xfrm>
          <a:prstGeom prst="rect">
            <a:avLst/>
          </a:prstGeom>
          <a:noFill/>
        </p:spPr>
        <p:txBody>
          <a:bodyPr wrap="none" lIns="91440" tIns="45720" rIns="91440" bIns="45720">
            <a:spAutoFit/>
          </a:bodyPr>
          <a:lstStyle/>
          <a:p>
            <a:pPr algn="ctr"/>
            <a:r>
              <a:rPr lang="en-US"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By</a:t>
            </a:r>
          </a:p>
          <a:p>
            <a:pPr algn="ctr"/>
            <a:r>
              <a:rPr lang="en-US" sz="400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Surukulu</a:t>
            </a:r>
            <a:r>
              <a:rPr lang="en-US"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4000" dirty="0" err="1" smtClean="0">
                <a:ln w="18415" cmpd="sng">
                  <a:solidFill>
                    <a:srgbClr val="FFFFFF"/>
                  </a:solidFill>
                  <a:prstDash val="solid"/>
                </a:ln>
                <a:solidFill>
                  <a:srgbClr val="FFFFFF"/>
                </a:solidFill>
                <a:effectLst>
                  <a:outerShdw blurRad="63500" dir="3600000" algn="tl" rotWithShape="0">
                    <a:srgbClr val="000000">
                      <a:alpha val="70000"/>
                    </a:srgbClr>
                  </a:outerShdw>
                </a:effectLst>
              </a:rPr>
              <a:t>Gobinda</a:t>
            </a:r>
            <a:endPar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extLst>
      <p:ext uri="{BB962C8B-B14F-4D97-AF65-F5344CB8AC3E}">
        <p14:creationId xmlns:p14="http://schemas.microsoft.com/office/powerpoint/2010/main" val="41228870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pPr algn="just"/>
            <a:r>
              <a:rPr lang="en-IN" sz="2800" b="1" dirty="0" smtClean="0"/>
              <a:t>SCREENSHOTS</a:t>
            </a:r>
            <a:endParaRPr lang="en-IN" sz="2800" b="1"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512" y="1001028"/>
            <a:ext cx="9073008" cy="51034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168245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pPr algn="just"/>
            <a:r>
              <a:rPr lang="en-IN" sz="2800" b="1" dirty="0" smtClean="0"/>
              <a:t>SCREENSHOTS</a:t>
            </a:r>
            <a:endParaRPr lang="en-IN" sz="2800" b="1" dirty="0"/>
          </a:p>
        </p:txBody>
      </p:sp>
      <p:grpSp>
        <p:nvGrpSpPr>
          <p:cNvPr id="2" name="Group 1"/>
          <p:cNvGrpSpPr/>
          <p:nvPr/>
        </p:nvGrpSpPr>
        <p:grpSpPr>
          <a:xfrm>
            <a:off x="560512" y="999893"/>
            <a:ext cx="9002542" cy="5707032"/>
            <a:chOff x="560512" y="999893"/>
            <a:chExt cx="9002542" cy="5707032"/>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0512" y="999893"/>
              <a:ext cx="5472608" cy="36269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2959" y="4365104"/>
              <a:ext cx="4970095" cy="2341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42339640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pPr algn="just"/>
            <a:r>
              <a:rPr lang="en-IN" sz="2800" b="1" dirty="0" smtClean="0"/>
              <a:t>SCREENSHOTS</a:t>
            </a:r>
            <a:endParaRPr lang="en-IN" sz="2800" b="1" dirty="0"/>
          </a:p>
        </p:txBody>
      </p:sp>
      <p:grpSp>
        <p:nvGrpSpPr>
          <p:cNvPr id="2" name="Group 1"/>
          <p:cNvGrpSpPr/>
          <p:nvPr/>
        </p:nvGrpSpPr>
        <p:grpSpPr>
          <a:xfrm>
            <a:off x="488504" y="1000336"/>
            <a:ext cx="9218907" cy="5471531"/>
            <a:chOff x="488504" y="1000336"/>
            <a:chExt cx="9218907" cy="5471531"/>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504" y="1000336"/>
              <a:ext cx="4492134" cy="2932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8328" y="1844824"/>
              <a:ext cx="4589083" cy="32998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2343" y="4108772"/>
              <a:ext cx="3694594" cy="2363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339128033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pPr algn="just"/>
            <a:r>
              <a:rPr lang="en-IN" sz="2800" b="1" dirty="0" smtClean="0"/>
              <a:t>SCREENSHOTS</a:t>
            </a:r>
            <a:endParaRPr lang="en-IN" sz="2800" b="1" dirty="0"/>
          </a:p>
        </p:txBody>
      </p:sp>
      <p:grpSp>
        <p:nvGrpSpPr>
          <p:cNvPr id="2" name="Group 1"/>
          <p:cNvGrpSpPr/>
          <p:nvPr/>
        </p:nvGrpSpPr>
        <p:grpSpPr>
          <a:xfrm>
            <a:off x="457568" y="1078796"/>
            <a:ext cx="9447757" cy="5624102"/>
            <a:chOff x="457568" y="1078796"/>
            <a:chExt cx="9447757" cy="5624102"/>
          </a:xfrm>
        </p:grpSpPr>
        <p:pic>
          <p:nvPicPr>
            <p:cNvPr id="6147"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32520" y="3789040"/>
              <a:ext cx="6192688" cy="29138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568" y="1213960"/>
              <a:ext cx="3767348" cy="1782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200569" y="1078796"/>
              <a:ext cx="5704756" cy="27171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14061018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pPr algn="just"/>
            <a:r>
              <a:rPr lang="en-IN" sz="2800" b="1" dirty="0" smtClean="0"/>
              <a:t>CONCLUSION </a:t>
            </a:r>
            <a:endParaRPr lang="en-IN" sz="2800" b="1" dirty="0"/>
          </a:p>
        </p:txBody>
      </p:sp>
      <p:sp>
        <p:nvSpPr>
          <p:cNvPr id="5" name="TextBox 4"/>
          <p:cNvSpPr txBox="1"/>
          <p:nvPr/>
        </p:nvSpPr>
        <p:spPr>
          <a:xfrm>
            <a:off x="632520" y="1412775"/>
            <a:ext cx="8712968" cy="2585323"/>
          </a:xfrm>
          <a:prstGeom prst="rect">
            <a:avLst/>
          </a:prstGeom>
          <a:noFill/>
        </p:spPr>
        <p:txBody>
          <a:bodyPr wrap="square" rtlCol="0">
            <a:spAutoFit/>
          </a:bodyPr>
          <a:lstStyle/>
          <a:p>
            <a:pPr marL="285750" indent="-285750">
              <a:buFont typeface="Wingdings" pitchFamily="2" charset="2"/>
              <a:buChar char="Ø"/>
            </a:pPr>
            <a:r>
              <a:rPr lang="en-US" dirty="0" smtClean="0"/>
              <a:t>The Student-Teacher Booking Website is designed to foster effective communication and scheduling, making academic support more accessible and organized. </a:t>
            </a:r>
          </a:p>
          <a:p>
            <a:pPr marL="285750" indent="-285750">
              <a:buFont typeface="Wingdings" pitchFamily="2" charset="2"/>
              <a:buChar char="Ø"/>
            </a:pPr>
            <a:endParaRPr lang="en-US" dirty="0"/>
          </a:p>
          <a:p>
            <a:pPr marL="285750" indent="-285750">
              <a:buFont typeface="Wingdings" pitchFamily="2" charset="2"/>
              <a:buChar char="Ø"/>
            </a:pPr>
            <a:r>
              <a:rPr lang="en-US" dirty="0" smtClean="0"/>
              <a:t>Whether you are a student seeking help, a teacher managing your time, or an admin overseeing operations, this platform provides the tools needed to streamline educational interactions.</a:t>
            </a:r>
          </a:p>
          <a:p>
            <a:pPr marL="285750" indent="-285750">
              <a:buFont typeface="Wingdings" pitchFamily="2" charset="2"/>
              <a:buChar char="Ø"/>
            </a:pPr>
            <a:endParaRPr lang="en-US" dirty="0"/>
          </a:p>
          <a:p>
            <a:pPr marL="285750" indent="-285750">
              <a:buFont typeface="Wingdings" pitchFamily="2" charset="2"/>
              <a:buChar char="Ø"/>
            </a:pPr>
            <a:r>
              <a:rPr lang="en-US" dirty="0" smtClean="0"/>
              <a:t>My </a:t>
            </a:r>
            <a:r>
              <a:rPr lang="en-US" dirty="0" err="1" smtClean="0"/>
              <a:t>GitHub</a:t>
            </a:r>
            <a:r>
              <a:rPr lang="en-US" dirty="0" smtClean="0"/>
              <a:t> repo : https://github.com/SurukuluGobinda/Student-Teacher-Booking-Appointment</a:t>
            </a:r>
            <a:endParaRPr lang="en-US" dirty="0"/>
          </a:p>
        </p:txBody>
      </p:sp>
    </p:spTree>
    <p:extLst>
      <p:ext uri="{BB962C8B-B14F-4D97-AF65-F5344CB8AC3E}">
        <p14:creationId xmlns:p14="http://schemas.microsoft.com/office/powerpoint/2010/main" val="9546421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r>
              <a:rPr lang="en-IN" sz="2800" b="1" dirty="0" smtClean="0"/>
              <a:t>INTRODUCTION</a:t>
            </a:r>
          </a:p>
        </p:txBody>
      </p:sp>
      <p:sp>
        <p:nvSpPr>
          <p:cNvPr id="5" name="TextBox 4"/>
          <p:cNvSpPr txBox="1"/>
          <p:nvPr/>
        </p:nvSpPr>
        <p:spPr>
          <a:xfrm>
            <a:off x="632520" y="1268760"/>
            <a:ext cx="7776864" cy="2308324"/>
          </a:xfrm>
          <a:prstGeom prst="rect">
            <a:avLst/>
          </a:prstGeom>
          <a:noFill/>
        </p:spPr>
        <p:txBody>
          <a:bodyPr wrap="square" rtlCol="0">
            <a:spAutoFit/>
          </a:bodyPr>
          <a:lstStyle/>
          <a:p>
            <a:pPr marL="285750" indent="-285750">
              <a:buFont typeface="Arial" pitchFamily="34" charset="0"/>
              <a:buChar char="•"/>
            </a:pPr>
            <a:r>
              <a:rPr lang="en-US" dirty="0" smtClean="0"/>
              <a:t>My name is </a:t>
            </a:r>
            <a:r>
              <a:rPr lang="en-US" dirty="0" err="1" smtClean="0"/>
              <a:t>Surukulu</a:t>
            </a:r>
            <a:r>
              <a:rPr lang="en-US" dirty="0" smtClean="0"/>
              <a:t> </a:t>
            </a:r>
            <a:r>
              <a:rPr lang="en-US" dirty="0" err="1" smtClean="0"/>
              <a:t>Gobinda</a:t>
            </a:r>
            <a:r>
              <a:rPr lang="en-US" dirty="0" smtClean="0"/>
              <a:t> and I joined this program one month ago.</a:t>
            </a:r>
          </a:p>
          <a:p>
            <a:pPr marL="285750" indent="-285750">
              <a:buFont typeface="Arial" pitchFamily="34" charset="0"/>
              <a:buChar char="•"/>
            </a:pPr>
            <a:endParaRPr lang="en-US" dirty="0"/>
          </a:p>
          <a:p>
            <a:pPr marL="285750" indent="-285750">
              <a:buFont typeface="Arial" pitchFamily="34" charset="0"/>
              <a:buChar char="•"/>
            </a:pPr>
            <a:endParaRPr lang="en-US" dirty="0" smtClean="0"/>
          </a:p>
          <a:p>
            <a:pPr marL="285750" indent="-285750">
              <a:buFont typeface="Arial" pitchFamily="34" charset="0"/>
              <a:buChar char="•"/>
            </a:pPr>
            <a:r>
              <a:rPr lang="en-IN" dirty="0" smtClean="0"/>
              <a:t> </a:t>
            </a:r>
            <a:r>
              <a:rPr lang="en-US" dirty="0" smtClean="0"/>
              <a:t>I have worked on two projects, and I will explain these two projects in my report, one by one.</a:t>
            </a:r>
          </a:p>
          <a:p>
            <a:pPr marL="285750" indent="-285750">
              <a:buFont typeface="Arial" pitchFamily="34" charset="0"/>
              <a:buChar char="•"/>
            </a:pPr>
            <a:endParaRPr lang="en-US" dirty="0"/>
          </a:p>
          <a:p>
            <a:pPr marL="285750" indent="-285750">
              <a:buFont typeface="Arial" pitchFamily="34" charset="0"/>
              <a:buChar char="•"/>
            </a:pPr>
            <a:r>
              <a:rPr lang="en-US" dirty="0" smtClean="0"/>
              <a:t> My first project name is </a:t>
            </a:r>
            <a:r>
              <a:rPr lang="en-IN" dirty="0" smtClean="0"/>
              <a:t>Student-Teacher Booking Appointment and</a:t>
            </a:r>
            <a:r>
              <a:rPr lang="en-US" dirty="0"/>
              <a:t> </a:t>
            </a:r>
            <a:r>
              <a:rPr lang="en-US" dirty="0" smtClean="0"/>
              <a:t>my another project name is Gas Agency System.</a:t>
            </a:r>
            <a:endParaRPr lang="en-IN" dirty="0" smtClean="0"/>
          </a:p>
        </p:txBody>
      </p:sp>
    </p:spTree>
    <p:extLst>
      <p:ext uri="{BB962C8B-B14F-4D97-AF65-F5344CB8AC3E}">
        <p14:creationId xmlns:p14="http://schemas.microsoft.com/office/powerpoint/2010/main" val="34818007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2564904"/>
            <a:ext cx="9906000" cy="769441"/>
          </a:xfrm>
          <a:prstGeom prst="rect">
            <a:avLst/>
          </a:prstGeom>
          <a:noFill/>
        </p:spPr>
        <p:txBody>
          <a:bodyPr wrap="square" lIns="91440" tIns="45720" rIns="91440" bIns="45720">
            <a:spAutoFit/>
          </a:bodyPr>
          <a:lstStyle/>
          <a:p>
            <a:pPr algn="ctr"/>
            <a:r>
              <a:rPr lang="en-IN" sz="4400" b="1" dirty="0" smtClean="0">
                <a:ln w="900" cmpd="sng">
                  <a:solidFill>
                    <a:schemeClr val="accent1">
                      <a:satMod val="190000"/>
                      <a:alpha val="55000"/>
                    </a:schemeClr>
                  </a:solidFill>
                  <a:prstDash val="solid"/>
                </a:ln>
                <a:solidFill>
                  <a:schemeClr val="accent1">
                    <a:satMod val="200000"/>
                    <a:tint val="3000"/>
                  </a:schemeClr>
                </a:solidFill>
                <a:effectLst>
                  <a:innerShdw blurRad="101600" dist="76200" dir="5400000">
                    <a:schemeClr val="accent1">
                      <a:satMod val="190000"/>
                      <a:tint val="100000"/>
                      <a:alpha val="74000"/>
                    </a:schemeClr>
                  </a:innerShdw>
                </a:effectLst>
              </a:rPr>
              <a:t>Student-Teacher Booking Appointment</a:t>
            </a:r>
          </a:p>
        </p:txBody>
      </p:sp>
    </p:spTree>
    <p:extLst>
      <p:ext uri="{BB962C8B-B14F-4D97-AF65-F5344CB8AC3E}">
        <p14:creationId xmlns:p14="http://schemas.microsoft.com/office/powerpoint/2010/main" val="35980234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pPr algn="just"/>
            <a:r>
              <a:rPr lang="en-IN" sz="2800" b="1" dirty="0" smtClean="0"/>
              <a:t>AIM OF THE PROJECT</a:t>
            </a:r>
            <a:endParaRPr lang="en-IN" sz="2800" b="1" dirty="0"/>
          </a:p>
        </p:txBody>
      </p:sp>
      <p:sp>
        <p:nvSpPr>
          <p:cNvPr id="5" name="TextBox 4"/>
          <p:cNvSpPr txBox="1"/>
          <p:nvPr/>
        </p:nvSpPr>
        <p:spPr>
          <a:xfrm>
            <a:off x="632520" y="1268760"/>
            <a:ext cx="8712968" cy="3970318"/>
          </a:xfrm>
          <a:prstGeom prst="rect">
            <a:avLst/>
          </a:prstGeom>
          <a:noFill/>
        </p:spPr>
        <p:txBody>
          <a:bodyPr wrap="square" rtlCol="0">
            <a:spAutoFit/>
          </a:bodyPr>
          <a:lstStyle/>
          <a:p>
            <a:pPr marL="285750" indent="-285750" algn="just">
              <a:buFont typeface="Wingdings" pitchFamily="2" charset="2"/>
              <a:buChar char="v"/>
            </a:pPr>
            <a:r>
              <a:rPr lang="en-US" dirty="0" smtClean="0"/>
              <a:t>Student-teacher booking appointment app is that it allows students to customize their booking process. This includes the ability to select the timeframe, and even the type of appointment they'd like to book. This way, students can easily find the best appointment that fits their needs and schedule.</a:t>
            </a:r>
          </a:p>
          <a:p>
            <a:pPr marL="285750" indent="-285750" algn="just">
              <a:buFont typeface="Wingdings" pitchFamily="2" charset="2"/>
              <a:buChar char="v"/>
            </a:pPr>
            <a:endParaRPr lang="en-US" dirty="0"/>
          </a:p>
          <a:p>
            <a:pPr marL="285750" indent="-285750" algn="just">
              <a:buFont typeface="Wingdings" pitchFamily="2" charset="2"/>
              <a:buChar char="v"/>
            </a:pPr>
            <a:r>
              <a:rPr lang="en-US" dirty="0" smtClean="0"/>
              <a:t>This study presents a web based appointment booking system through web or mobile devices that assists both students and lecturers to be acquainted with the time of appointment wherever they are. </a:t>
            </a:r>
          </a:p>
          <a:p>
            <a:pPr marL="285750" indent="-285750" algn="just">
              <a:buFont typeface="Wingdings" pitchFamily="2" charset="2"/>
              <a:buChar char="v"/>
            </a:pPr>
            <a:endParaRPr lang="en-US" dirty="0"/>
          </a:p>
          <a:p>
            <a:pPr marL="285750" indent="-285750" algn="just">
              <a:buFont typeface="Wingdings" pitchFamily="2" charset="2"/>
              <a:buChar char="v"/>
            </a:pPr>
            <a:r>
              <a:rPr lang="en-US" dirty="0" smtClean="0"/>
              <a:t>Student-teacher booking appointment apps are incredibly helpful for students and teachers alike. They make the entire booking process simple and efficient, and with customizable options, students can make sure that their appointments fit their needs.</a:t>
            </a:r>
          </a:p>
          <a:p>
            <a:pPr marL="285750" indent="-285750" algn="just">
              <a:buFont typeface="Wingdings" pitchFamily="2" charset="2"/>
              <a:buChar char="v"/>
            </a:pPr>
            <a:endParaRPr lang="en-US" dirty="0"/>
          </a:p>
          <a:p>
            <a:pPr algn="just"/>
            <a:endParaRPr lang="en-IN" dirty="0" smtClean="0"/>
          </a:p>
        </p:txBody>
      </p:sp>
    </p:spTree>
    <p:extLst>
      <p:ext uri="{BB962C8B-B14F-4D97-AF65-F5344CB8AC3E}">
        <p14:creationId xmlns:p14="http://schemas.microsoft.com/office/powerpoint/2010/main" val="37998818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pPr algn="just"/>
            <a:r>
              <a:rPr lang="en-IN" sz="2800" b="1" dirty="0" smtClean="0"/>
              <a:t>OBJECTIVE OF THIS PROJECT</a:t>
            </a:r>
            <a:endParaRPr lang="en-IN" sz="2800" b="1" dirty="0"/>
          </a:p>
        </p:txBody>
      </p:sp>
      <p:sp>
        <p:nvSpPr>
          <p:cNvPr id="5" name="TextBox 4"/>
          <p:cNvSpPr txBox="1"/>
          <p:nvPr/>
        </p:nvSpPr>
        <p:spPr>
          <a:xfrm>
            <a:off x="632520" y="1268760"/>
            <a:ext cx="8712968" cy="3693319"/>
          </a:xfrm>
          <a:prstGeom prst="rect">
            <a:avLst/>
          </a:prstGeom>
          <a:noFill/>
        </p:spPr>
        <p:txBody>
          <a:bodyPr wrap="square" rtlCol="0">
            <a:spAutoFit/>
          </a:bodyPr>
          <a:lstStyle/>
          <a:p>
            <a:pPr marL="285750" indent="-285750" algn="just">
              <a:buFont typeface="Wingdings" pitchFamily="2" charset="2"/>
              <a:buChar char="v"/>
            </a:pPr>
            <a:r>
              <a:rPr lang="en-US" dirty="0" smtClean="0"/>
              <a:t>The Student-Teacher Booking Appointment app is designed so that both students and teachers have an easy and efficient way to book appointments with each other.</a:t>
            </a:r>
          </a:p>
          <a:p>
            <a:pPr marL="285750" indent="-285750" algn="just">
              <a:buFont typeface="Wingdings" pitchFamily="2" charset="2"/>
              <a:buChar char="v"/>
            </a:pPr>
            <a:endParaRPr lang="en-US" dirty="0"/>
          </a:p>
          <a:p>
            <a:pPr marL="285750" indent="-285750" algn="just">
              <a:buFont typeface="Wingdings" pitchFamily="2" charset="2"/>
              <a:buChar char="v"/>
            </a:pPr>
            <a:endParaRPr lang="en-US" dirty="0"/>
          </a:p>
          <a:p>
            <a:pPr marL="285750" indent="-285750" algn="just">
              <a:buFont typeface="Wingdings" pitchFamily="2" charset="2"/>
              <a:buChar char="v"/>
            </a:pPr>
            <a:r>
              <a:rPr lang="en-US" dirty="0" smtClean="0"/>
              <a:t>Once the appointment time arrives, you can easily attend the meeting with your teacher. Your teacher will also be able to access all the details regarding the appointment.</a:t>
            </a:r>
          </a:p>
          <a:p>
            <a:pPr marL="285750" indent="-285750" algn="just">
              <a:buFont typeface="Wingdings" pitchFamily="2" charset="2"/>
              <a:buChar char="v"/>
            </a:pPr>
            <a:endParaRPr lang="en-US" dirty="0"/>
          </a:p>
          <a:p>
            <a:pPr marL="285750" indent="-285750" algn="just">
              <a:buFont typeface="Wingdings" pitchFamily="2" charset="2"/>
              <a:buChar char="v"/>
            </a:pPr>
            <a:endParaRPr lang="en-US" dirty="0"/>
          </a:p>
          <a:p>
            <a:pPr marL="285750" indent="-285750" algn="just">
              <a:buFont typeface="Wingdings" pitchFamily="2" charset="2"/>
              <a:buChar char="v"/>
            </a:pPr>
            <a:r>
              <a:rPr lang="en-US" dirty="0" smtClean="0"/>
              <a:t>For teachers, the app makes it easy to manage and monitor their students’ appointments. They can set their availability, create and manage appointments, send reminders, and review student progress reports. </a:t>
            </a:r>
            <a:endParaRPr lang="en-US" dirty="0"/>
          </a:p>
          <a:p>
            <a:pPr algn="just"/>
            <a:endParaRPr lang="en-IN" dirty="0" smtClean="0"/>
          </a:p>
        </p:txBody>
      </p:sp>
    </p:spTree>
    <p:extLst>
      <p:ext uri="{BB962C8B-B14F-4D97-AF65-F5344CB8AC3E}">
        <p14:creationId xmlns:p14="http://schemas.microsoft.com/office/powerpoint/2010/main" val="426848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pPr algn="just"/>
            <a:r>
              <a:rPr lang="en-IN" sz="2800" b="1" dirty="0" smtClean="0"/>
              <a:t>SOFTWARE USED</a:t>
            </a:r>
            <a:endParaRPr lang="en-IN" sz="2800" b="1" dirty="0"/>
          </a:p>
        </p:txBody>
      </p:sp>
      <p:sp>
        <p:nvSpPr>
          <p:cNvPr id="5" name="TextBox 4"/>
          <p:cNvSpPr txBox="1"/>
          <p:nvPr/>
        </p:nvSpPr>
        <p:spPr>
          <a:xfrm>
            <a:off x="632520" y="1412776"/>
            <a:ext cx="8712968" cy="2031325"/>
          </a:xfrm>
          <a:prstGeom prst="rect">
            <a:avLst/>
          </a:prstGeom>
          <a:noFill/>
        </p:spPr>
        <p:txBody>
          <a:bodyPr wrap="square" rtlCol="0">
            <a:spAutoFit/>
          </a:bodyPr>
          <a:lstStyle/>
          <a:p>
            <a:pPr marL="285750" indent="-285750" algn="just">
              <a:buFont typeface="Wingdings" pitchFamily="2" charset="2"/>
              <a:buChar char="v"/>
            </a:pPr>
            <a:r>
              <a:rPr lang="en-US" dirty="0" smtClean="0"/>
              <a:t>Front End: HTML5, CSS</a:t>
            </a:r>
            <a:endParaRPr lang="en-US" dirty="0"/>
          </a:p>
          <a:p>
            <a:pPr marL="285750" indent="-285750" algn="just">
              <a:buFont typeface="Wingdings" pitchFamily="2" charset="2"/>
              <a:buChar char="v"/>
            </a:pPr>
            <a:endParaRPr lang="en-US" dirty="0"/>
          </a:p>
          <a:p>
            <a:pPr marL="285750" indent="-285750" algn="just">
              <a:buFont typeface="Wingdings" pitchFamily="2" charset="2"/>
              <a:buChar char="v"/>
            </a:pPr>
            <a:r>
              <a:rPr lang="en-US" dirty="0" smtClean="0"/>
              <a:t>Database: Firebase</a:t>
            </a:r>
          </a:p>
          <a:p>
            <a:pPr marL="285750" indent="-285750" algn="just">
              <a:buFont typeface="Wingdings" pitchFamily="2" charset="2"/>
              <a:buChar char="v"/>
            </a:pPr>
            <a:endParaRPr lang="en-US" dirty="0"/>
          </a:p>
          <a:p>
            <a:pPr marL="285750" indent="-285750" algn="just">
              <a:buFont typeface="Wingdings" pitchFamily="2" charset="2"/>
              <a:buChar char="v"/>
            </a:pPr>
            <a:r>
              <a:rPr lang="en-US" dirty="0" smtClean="0"/>
              <a:t>Back End: </a:t>
            </a:r>
            <a:r>
              <a:rPr lang="en-IN" dirty="0" smtClean="0"/>
              <a:t>Java Script</a:t>
            </a:r>
            <a:endParaRPr lang="en-US" dirty="0" smtClean="0"/>
          </a:p>
          <a:p>
            <a:pPr marL="285750" indent="-285750" algn="just">
              <a:buFont typeface="Wingdings" pitchFamily="2" charset="2"/>
              <a:buChar char="v"/>
            </a:pPr>
            <a:endParaRPr lang="en-US" dirty="0"/>
          </a:p>
          <a:p>
            <a:pPr marL="285750" indent="-285750" algn="just">
              <a:buFont typeface="Wingdings" pitchFamily="2" charset="2"/>
              <a:buChar char="v"/>
            </a:pPr>
            <a:endParaRPr lang="en-US" dirty="0"/>
          </a:p>
        </p:txBody>
      </p:sp>
      <p:sp>
        <p:nvSpPr>
          <p:cNvPr id="6" name="TextBox 5"/>
          <p:cNvSpPr txBox="1"/>
          <p:nvPr/>
        </p:nvSpPr>
        <p:spPr>
          <a:xfrm>
            <a:off x="632520" y="3619378"/>
            <a:ext cx="8712968" cy="2585323"/>
          </a:xfrm>
          <a:prstGeom prst="rect">
            <a:avLst/>
          </a:prstGeom>
          <a:noFill/>
        </p:spPr>
        <p:txBody>
          <a:bodyPr wrap="square" rtlCol="0">
            <a:spAutoFit/>
          </a:bodyPr>
          <a:lstStyle/>
          <a:p>
            <a:r>
              <a:rPr lang="en-US" b="1" dirty="0" smtClean="0"/>
              <a:t>Technical Details</a:t>
            </a:r>
          </a:p>
          <a:p>
            <a:endParaRPr lang="en-US" b="1" dirty="0" smtClean="0"/>
          </a:p>
          <a:p>
            <a:pPr marL="285750" indent="-285750">
              <a:buFont typeface="Wingdings" pitchFamily="2" charset="2"/>
              <a:buChar char="q"/>
            </a:pPr>
            <a:r>
              <a:rPr lang="en-US" b="1" dirty="0" smtClean="0"/>
              <a:t>Frontend:</a:t>
            </a:r>
            <a:r>
              <a:rPr lang="en-US" dirty="0" smtClean="0"/>
              <a:t> Developed using HTML, CSS, and JavaScript to provide a responsive and intuitive user experience.</a:t>
            </a:r>
          </a:p>
          <a:p>
            <a:pPr marL="285750" indent="-285750">
              <a:buFont typeface="Wingdings" pitchFamily="2" charset="2"/>
              <a:buChar char="q"/>
            </a:pPr>
            <a:endParaRPr lang="en-US" dirty="0" smtClean="0"/>
          </a:p>
          <a:p>
            <a:pPr marL="285750" indent="-285750">
              <a:buFont typeface="Wingdings" pitchFamily="2" charset="2"/>
              <a:buChar char="q"/>
            </a:pPr>
            <a:r>
              <a:rPr lang="en-US" b="1" dirty="0" smtClean="0"/>
              <a:t>Backend:</a:t>
            </a:r>
            <a:r>
              <a:rPr lang="en-US" dirty="0" smtClean="0"/>
              <a:t> Utilizes Firebase </a:t>
            </a:r>
            <a:r>
              <a:rPr lang="en-US" dirty="0" err="1" smtClean="0"/>
              <a:t>Firestore</a:t>
            </a:r>
            <a:r>
              <a:rPr lang="en-US" dirty="0" smtClean="0"/>
              <a:t> for a </a:t>
            </a:r>
            <a:r>
              <a:rPr lang="en-US" dirty="0" err="1" smtClean="0"/>
              <a:t>NoSQL</a:t>
            </a:r>
            <a:r>
              <a:rPr lang="en-US" dirty="0" smtClean="0"/>
              <a:t> database, allowing for real-time data synchronization and storage.</a:t>
            </a:r>
          </a:p>
          <a:p>
            <a:pPr marL="285750" indent="-285750">
              <a:buFont typeface="Wingdings" pitchFamily="2" charset="2"/>
              <a:buChar char="q"/>
            </a:pPr>
            <a:endParaRPr lang="en-US" dirty="0" smtClean="0"/>
          </a:p>
          <a:p>
            <a:pPr marL="285750" indent="-285750">
              <a:buFont typeface="Wingdings" pitchFamily="2" charset="2"/>
              <a:buChar char="q"/>
            </a:pPr>
            <a:r>
              <a:rPr lang="en-US" b="1" dirty="0" smtClean="0"/>
              <a:t>Hosting:</a:t>
            </a:r>
            <a:r>
              <a:rPr lang="en-US" dirty="0" smtClean="0"/>
              <a:t> Can be deployed on Firebase Hosting for easy and scalable deployment.</a:t>
            </a:r>
            <a:endParaRPr lang="en-US" dirty="0"/>
          </a:p>
        </p:txBody>
      </p:sp>
    </p:spTree>
    <p:extLst>
      <p:ext uri="{BB962C8B-B14F-4D97-AF65-F5344CB8AC3E}">
        <p14:creationId xmlns:p14="http://schemas.microsoft.com/office/powerpoint/2010/main" val="18057393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pPr algn="just"/>
            <a:r>
              <a:rPr lang="en-IN" sz="2800" b="1" dirty="0" smtClean="0"/>
              <a:t>USAGE INSTRUCTIONS</a:t>
            </a:r>
            <a:endParaRPr lang="en-IN" sz="2800" b="1" dirty="0"/>
          </a:p>
        </p:txBody>
      </p:sp>
      <p:sp>
        <p:nvSpPr>
          <p:cNvPr id="5" name="TextBox 4"/>
          <p:cNvSpPr txBox="1"/>
          <p:nvPr/>
        </p:nvSpPr>
        <p:spPr>
          <a:xfrm>
            <a:off x="632520" y="1124744"/>
            <a:ext cx="8712968" cy="5355312"/>
          </a:xfrm>
          <a:prstGeom prst="rect">
            <a:avLst/>
          </a:prstGeom>
          <a:noFill/>
        </p:spPr>
        <p:txBody>
          <a:bodyPr wrap="square" rtlCol="0">
            <a:spAutoFit/>
          </a:bodyPr>
          <a:lstStyle/>
          <a:p>
            <a:pPr marL="285750" indent="-285750">
              <a:buFont typeface="Courier New" pitchFamily="49" charset="0"/>
              <a:buChar char="o"/>
            </a:pPr>
            <a:r>
              <a:rPr lang="en-US" b="1" dirty="0" smtClean="0"/>
              <a:t>Students:</a:t>
            </a:r>
          </a:p>
          <a:p>
            <a:pPr marL="285750" indent="-285750">
              <a:buFont typeface="Courier New" pitchFamily="49" charset="0"/>
              <a:buChar char="o"/>
            </a:pPr>
            <a:endParaRPr lang="en-US" dirty="0" smtClean="0"/>
          </a:p>
          <a:p>
            <a:pPr marL="742950" lvl="1" indent="-285750">
              <a:buFont typeface="Arial" pitchFamily="34" charset="0"/>
              <a:buChar char="•"/>
            </a:pPr>
            <a:r>
              <a:rPr lang="en-US" dirty="0" smtClean="0"/>
              <a:t>Register and log in to access the dashboard.</a:t>
            </a:r>
          </a:p>
          <a:p>
            <a:pPr marL="742950" lvl="1" indent="-285750">
              <a:buFont typeface="Arial" pitchFamily="34" charset="0"/>
              <a:buChar char="•"/>
            </a:pPr>
            <a:r>
              <a:rPr lang="en-US" dirty="0" smtClean="0"/>
              <a:t>Search for teachers and view their profiles.</a:t>
            </a:r>
          </a:p>
          <a:p>
            <a:pPr marL="742950" lvl="1" indent="-285750">
              <a:buFont typeface="Arial" pitchFamily="34" charset="0"/>
              <a:buChar char="•"/>
            </a:pPr>
            <a:r>
              <a:rPr lang="en-US" dirty="0" smtClean="0"/>
              <a:t>Book appointments by selecting a teacher and an available time slot.</a:t>
            </a:r>
          </a:p>
          <a:p>
            <a:pPr marL="742950" lvl="1" indent="-285750">
              <a:buFont typeface="Arial" pitchFamily="34" charset="0"/>
              <a:buChar char="•"/>
            </a:pPr>
            <a:r>
              <a:rPr lang="en-US" dirty="0" smtClean="0"/>
              <a:t>Send messages to teachers for queries or clarifications.</a:t>
            </a:r>
          </a:p>
          <a:p>
            <a:pPr marL="285750" indent="-285750">
              <a:buFont typeface="Wingdings" pitchFamily="2" charset="2"/>
              <a:buChar char="ü"/>
            </a:pPr>
            <a:endParaRPr lang="en-US" dirty="0" smtClean="0"/>
          </a:p>
          <a:p>
            <a:pPr marL="285750" indent="-285750">
              <a:buFont typeface="Courier New" pitchFamily="49" charset="0"/>
              <a:buChar char="o"/>
            </a:pPr>
            <a:r>
              <a:rPr lang="en-US" b="1" dirty="0" smtClean="0"/>
              <a:t>Teachers:</a:t>
            </a:r>
          </a:p>
          <a:p>
            <a:pPr marL="285750" indent="-285750">
              <a:buFont typeface="Courier New" pitchFamily="49" charset="0"/>
              <a:buChar char="o"/>
            </a:pPr>
            <a:endParaRPr lang="en-US" dirty="0" smtClean="0"/>
          </a:p>
          <a:p>
            <a:pPr marL="742950" lvl="1" indent="-285750">
              <a:buFont typeface="Arial" pitchFamily="34" charset="0"/>
              <a:buChar char="•"/>
            </a:pPr>
            <a:r>
              <a:rPr lang="en-US" dirty="0" smtClean="0"/>
              <a:t>Log in to the teacher dashboard.</a:t>
            </a:r>
          </a:p>
          <a:p>
            <a:pPr marL="742950" lvl="1" indent="-285750">
              <a:buFont typeface="Arial" pitchFamily="34" charset="0"/>
              <a:buChar char="•"/>
            </a:pPr>
            <a:r>
              <a:rPr lang="en-US" dirty="0" smtClean="0"/>
              <a:t>View all booked appointments and manage them by approving or canceling.</a:t>
            </a:r>
          </a:p>
          <a:p>
            <a:pPr marL="742950" lvl="1" indent="-285750">
              <a:buFont typeface="Arial" pitchFamily="34" charset="0"/>
              <a:buChar char="•"/>
            </a:pPr>
            <a:r>
              <a:rPr lang="en-US" dirty="0" smtClean="0"/>
              <a:t>Read messages from students and respond accordingly.</a:t>
            </a:r>
          </a:p>
          <a:p>
            <a:pPr marL="285750" indent="-285750">
              <a:buFont typeface="Courier New" pitchFamily="49" charset="0"/>
              <a:buChar char="o"/>
            </a:pPr>
            <a:endParaRPr lang="en-US" dirty="0" smtClean="0"/>
          </a:p>
          <a:p>
            <a:pPr marL="285750" indent="-285750">
              <a:buFont typeface="Courier New" pitchFamily="49" charset="0"/>
              <a:buChar char="o"/>
            </a:pPr>
            <a:r>
              <a:rPr lang="en-US" b="1" dirty="0" smtClean="0"/>
              <a:t>Admin:</a:t>
            </a:r>
          </a:p>
          <a:p>
            <a:pPr marL="285750" indent="-285750">
              <a:buFont typeface="Courier New" pitchFamily="49" charset="0"/>
              <a:buChar char="o"/>
            </a:pPr>
            <a:endParaRPr lang="en-US" dirty="0" smtClean="0"/>
          </a:p>
          <a:p>
            <a:pPr marL="742950" lvl="1" indent="-285750">
              <a:buFont typeface="Arial" pitchFamily="34" charset="0"/>
              <a:buChar char="•"/>
            </a:pPr>
            <a:r>
              <a:rPr lang="en-US" dirty="0" smtClean="0"/>
              <a:t>Access the admin dashboard after logging in.</a:t>
            </a:r>
          </a:p>
          <a:p>
            <a:pPr marL="742950" lvl="1" indent="-285750">
              <a:buFont typeface="Arial" pitchFamily="34" charset="0"/>
              <a:buChar char="•"/>
            </a:pPr>
            <a:r>
              <a:rPr lang="en-US" dirty="0" smtClean="0"/>
              <a:t>Manage users, including adding new teachers or changing user roles.</a:t>
            </a:r>
          </a:p>
          <a:p>
            <a:pPr marL="742950" lvl="1" indent="-285750">
              <a:buFont typeface="Arial" pitchFamily="34" charset="0"/>
              <a:buChar char="•"/>
            </a:pPr>
            <a:r>
              <a:rPr lang="en-US" dirty="0" smtClean="0"/>
              <a:t>Oversee all appointments and messages to ensure smooth operation of the platform.</a:t>
            </a:r>
            <a:endParaRPr lang="en-US" dirty="0"/>
          </a:p>
        </p:txBody>
      </p:sp>
    </p:spTree>
    <p:extLst>
      <p:ext uri="{BB962C8B-B14F-4D97-AF65-F5344CB8AC3E}">
        <p14:creationId xmlns:p14="http://schemas.microsoft.com/office/powerpoint/2010/main" val="13956787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pPr algn="just"/>
            <a:r>
              <a:rPr lang="en-IN" sz="2800" b="1" dirty="0" smtClean="0"/>
              <a:t>ARCHITECTURE DIAGRAMS</a:t>
            </a:r>
            <a:endParaRPr lang="en-IN" sz="2800" b="1"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987" y="995725"/>
            <a:ext cx="8856984" cy="54617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5134432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504" y="476672"/>
            <a:ext cx="8352928" cy="523220"/>
          </a:xfrm>
          <a:prstGeom prst="rect">
            <a:avLst/>
          </a:prstGeom>
          <a:noFill/>
        </p:spPr>
        <p:txBody>
          <a:bodyPr wrap="square" rtlCol="0">
            <a:spAutoFit/>
          </a:bodyPr>
          <a:lstStyle/>
          <a:p>
            <a:pPr algn="just"/>
            <a:r>
              <a:rPr lang="en-IN" sz="2800" b="1" dirty="0" smtClean="0"/>
              <a:t>BENEFITS</a:t>
            </a:r>
            <a:endParaRPr lang="en-IN" sz="2800" b="1" dirty="0"/>
          </a:p>
        </p:txBody>
      </p:sp>
      <p:sp>
        <p:nvSpPr>
          <p:cNvPr id="5" name="TextBox 4"/>
          <p:cNvSpPr txBox="1"/>
          <p:nvPr/>
        </p:nvSpPr>
        <p:spPr>
          <a:xfrm>
            <a:off x="632520" y="1412775"/>
            <a:ext cx="8712968" cy="4801314"/>
          </a:xfrm>
          <a:prstGeom prst="rect">
            <a:avLst/>
          </a:prstGeom>
          <a:noFill/>
        </p:spPr>
        <p:txBody>
          <a:bodyPr wrap="square" rtlCol="0">
            <a:spAutoFit/>
          </a:bodyPr>
          <a:lstStyle/>
          <a:p>
            <a:pPr marL="285750" indent="-285750">
              <a:buFont typeface="Wingdings" pitchFamily="2" charset="2"/>
              <a:buChar char="q"/>
            </a:pPr>
            <a:r>
              <a:rPr lang="en-US" b="1" dirty="0" smtClean="0"/>
              <a:t>For Students:</a:t>
            </a:r>
          </a:p>
          <a:p>
            <a:pPr marL="285750" indent="-285750">
              <a:buFont typeface="Wingdings" pitchFamily="2" charset="2"/>
              <a:buChar char="q"/>
            </a:pPr>
            <a:endParaRPr lang="en-US" dirty="0" smtClean="0"/>
          </a:p>
          <a:p>
            <a:pPr marL="742950" lvl="1" indent="-285750">
              <a:buFont typeface="Wingdings" pitchFamily="2" charset="2"/>
              <a:buChar char="§"/>
            </a:pPr>
            <a:r>
              <a:rPr lang="en-US" dirty="0" smtClean="0"/>
              <a:t>Easy access to teacher schedules and availability.</a:t>
            </a:r>
          </a:p>
          <a:p>
            <a:pPr marL="742950" lvl="1" indent="-285750">
              <a:buFont typeface="Wingdings" pitchFamily="2" charset="2"/>
              <a:buChar char="§"/>
            </a:pPr>
            <a:r>
              <a:rPr lang="en-US" dirty="0" smtClean="0"/>
              <a:t>Simplified process for booking appointments and communicating with teachers.</a:t>
            </a:r>
          </a:p>
          <a:p>
            <a:pPr marL="742950" lvl="1" indent="-285750">
              <a:buFont typeface="Wingdings" pitchFamily="2" charset="2"/>
              <a:buChar char="§"/>
            </a:pPr>
            <a:r>
              <a:rPr lang="en-US" dirty="0" smtClean="0"/>
              <a:t>Enhanced academic support through structured interactions.</a:t>
            </a:r>
          </a:p>
          <a:p>
            <a:pPr marL="285750" indent="-285750">
              <a:buFont typeface="Wingdings" pitchFamily="2" charset="2"/>
              <a:buChar char="q"/>
            </a:pPr>
            <a:endParaRPr lang="en-US" dirty="0" smtClean="0"/>
          </a:p>
          <a:p>
            <a:pPr marL="285750" indent="-285750">
              <a:buFont typeface="Wingdings" pitchFamily="2" charset="2"/>
              <a:buChar char="q"/>
            </a:pPr>
            <a:r>
              <a:rPr lang="en-US" b="1" dirty="0" smtClean="0"/>
              <a:t>For Teachers:</a:t>
            </a:r>
          </a:p>
          <a:p>
            <a:pPr marL="285750" indent="-285750">
              <a:buFont typeface="Wingdings" pitchFamily="2" charset="2"/>
              <a:buChar char="q"/>
            </a:pPr>
            <a:endParaRPr lang="en-US" dirty="0" smtClean="0"/>
          </a:p>
          <a:p>
            <a:pPr marL="742950" lvl="1" indent="-285750">
              <a:buFont typeface="Wingdings" pitchFamily="2" charset="2"/>
              <a:buChar char="§"/>
            </a:pPr>
            <a:r>
              <a:rPr lang="en-US" dirty="0" smtClean="0"/>
              <a:t>Efficient management of appointments and student interactions.</a:t>
            </a:r>
          </a:p>
          <a:p>
            <a:pPr marL="742950" lvl="1" indent="-285750">
              <a:buFont typeface="Wingdings" pitchFamily="2" charset="2"/>
              <a:buChar char="§"/>
            </a:pPr>
            <a:r>
              <a:rPr lang="en-US" dirty="0" smtClean="0"/>
              <a:t>Streamlined communication channel with students.</a:t>
            </a:r>
          </a:p>
          <a:p>
            <a:pPr marL="742950" lvl="1" indent="-285750">
              <a:buFont typeface="Wingdings" pitchFamily="2" charset="2"/>
              <a:buChar char="§"/>
            </a:pPr>
            <a:r>
              <a:rPr lang="en-US" dirty="0" smtClean="0"/>
              <a:t>Control over schedule and availability to avoid conflicts.</a:t>
            </a:r>
          </a:p>
          <a:p>
            <a:pPr marL="285750" indent="-285750">
              <a:buFont typeface="Wingdings" pitchFamily="2" charset="2"/>
              <a:buChar char="q"/>
            </a:pPr>
            <a:endParaRPr lang="en-US" dirty="0" smtClean="0"/>
          </a:p>
          <a:p>
            <a:pPr marL="285750" indent="-285750">
              <a:buFont typeface="Wingdings" pitchFamily="2" charset="2"/>
              <a:buChar char="q"/>
            </a:pPr>
            <a:r>
              <a:rPr lang="en-US" b="1" dirty="0" smtClean="0"/>
              <a:t>For Admins:</a:t>
            </a:r>
          </a:p>
          <a:p>
            <a:pPr marL="285750" indent="-285750">
              <a:buFont typeface="Wingdings" pitchFamily="2" charset="2"/>
              <a:buChar char="q"/>
            </a:pPr>
            <a:endParaRPr lang="en-US" dirty="0" smtClean="0"/>
          </a:p>
          <a:p>
            <a:pPr marL="742950" lvl="1" indent="-285750">
              <a:buFont typeface="Wingdings" pitchFamily="2" charset="2"/>
              <a:buChar char="§"/>
            </a:pPr>
            <a:r>
              <a:rPr lang="en-US" dirty="0" smtClean="0"/>
              <a:t>Comprehensive oversight of all platform activities.</a:t>
            </a:r>
          </a:p>
          <a:p>
            <a:pPr marL="742950" lvl="1" indent="-285750">
              <a:buFont typeface="Wingdings" pitchFamily="2" charset="2"/>
              <a:buChar char="§"/>
            </a:pPr>
            <a:r>
              <a:rPr lang="en-US" dirty="0" smtClean="0"/>
              <a:t>Ability to manage and update the system as needed.</a:t>
            </a:r>
          </a:p>
          <a:p>
            <a:pPr marL="742950" lvl="1" indent="-285750">
              <a:buFont typeface="Wingdings" pitchFamily="2" charset="2"/>
              <a:buChar char="§"/>
            </a:pPr>
            <a:r>
              <a:rPr lang="en-US" dirty="0" smtClean="0"/>
              <a:t>Ensures data integrity and user management.</a:t>
            </a:r>
            <a:endParaRPr lang="en-US" dirty="0"/>
          </a:p>
        </p:txBody>
      </p:sp>
    </p:spTree>
    <p:extLst>
      <p:ext uri="{BB962C8B-B14F-4D97-AF65-F5344CB8AC3E}">
        <p14:creationId xmlns:p14="http://schemas.microsoft.com/office/powerpoint/2010/main" val="202397783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168</TotalTime>
  <Words>614</Words>
  <Application>Microsoft Office PowerPoint</Application>
  <PresentationFormat>A4 Paper (210x297 mm)</PresentationFormat>
  <Paragraphs>86</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SURUKULU GOBINDA</dc:creator>
  <cp:lastModifiedBy>SURUKULU GOBINDA</cp:lastModifiedBy>
  <cp:revision>18</cp:revision>
  <dcterms:created xsi:type="dcterms:W3CDTF">2024-06-08T18:18:58Z</dcterms:created>
  <dcterms:modified xsi:type="dcterms:W3CDTF">2024-06-08T21:23:38Z</dcterms:modified>
</cp:coreProperties>
</file>

<file path=docProps/thumbnail.jpeg>
</file>